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5" r:id="rId1"/>
  </p:sldMasterIdLst>
  <p:notesMasterIdLst>
    <p:notesMasterId r:id="rId10"/>
  </p:notesMasterIdLst>
  <p:sldIdLst>
    <p:sldId id="256" r:id="rId2"/>
    <p:sldId id="259" r:id="rId3"/>
    <p:sldId id="263" r:id="rId4"/>
    <p:sldId id="261" r:id="rId5"/>
    <p:sldId id="260" r:id="rId6"/>
    <p:sldId id="258" r:id="rId7"/>
    <p:sldId id="257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/>
    <p:restoredTop sz="94630"/>
  </p:normalViewPr>
  <p:slideViewPr>
    <p:cSldViewPr snapToGrid="0">
      <p:cViewPr varScale="1">
        <p:scale>
          <a:sx n="113" d="100"/>
          <a:sy n="113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7276D-4A73-3B4B-836D-B368B86513BF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E21B8-6014-7C4B-826D-B78D2814E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97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E21B8-6014-7C4B-826D-B78D2814ED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1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6319-5786-2C8D-50CF-E422208ED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741F7-27CE-B2F7-0D49-418386B05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CF7D8-164C-A183-10D3-9BB73F1D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11/13/24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78AA9-96B8-72BE-A07A-B92FE092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D7C47-5F0F-43BA-3293-C7E351AD0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63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05DC5-24CE-1950-AD68-0923E958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A7F1DC-118B-54DD-EDB6-11411B0EE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03B25-BBB5-64F0-262A-A4E9DCC2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EC0CD-D7A7-0556-1E43-10262990E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C3037-1FFE-8A85-7551-38111173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26B9B7-5051-8C92-B410-92B6E0F50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1378B9-D2DE-E8A7-6F41-C8031A37C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E2B7E-D0BF-5DA5-CD30-035125594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2C5D2-54A8-D728-1E42-71835A23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96ECF-1DD1-F7AB-EDF9-639FB310A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9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20954-E7D3-62BE-66F2-B256A1022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4EB80-BC04-8739-1D3D-271E35844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CCAF4-73AA-4777-6AB6-774E7B5A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E8E32-FE46-59BD-D1BE-1ECCA46D5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99C12-EA1C-B908-7CE0-45E15030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5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D1773-302A-A925-FCD2-651C19D9F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4223A-1EF4-33FD-6695-84522565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A570E-7C99-FB88-4045-0707F227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4D6B7-692E-1193-D53F-F21C8749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9CBF5-67C7-00D0-9620-6BA3ECCA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3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3766-3188-994F-35FA-A1468A34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047C2-644E-BA65-390C-A38694136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D9F89-CA82-0E05-4AB5-18AAB87B1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C401E-A29F-C56B-C906-021D8526F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F8219-AED3-FDF4-4DF9-1BBB2781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E64FB-701F-AF46-13F8-067E7001A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9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03F70-5435-CC67-EAF5-CF76FB296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DE0E9-BAAB-FC62-B53E-AE202149B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0C6E6-F5BD-E107-645D-5D8FAF96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77B59-D550-AC23-979F-03661D9F5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195FD-7C04-941B-B011-D8C4E1A1A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385B2A-2CC6-C1E7-E221-252C06E85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11/13/24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87C4F9-5DF0-248D-230F-2ED06454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0137C9-22B0-FB3D-3333-130A8685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9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5675D-8EB2-5A35-2D88-FA4079702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711252-A1F3-0032-80D5-AA72C850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8F631-5A08-519F-AA46-8D9FBA7E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D2D6F-1D06-09D2-885E-B0981EEC6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2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D442CB-F768-D5D0-5060-20CD0D247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22E7C1-600B-0533-C274-39F43969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83088-06A2-A30B-F053-6F18749F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2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A6E1F-0A2B-3FAA-D194-74985A443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A3542-932C-A5AA-D071-E9C0C9C11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CAF74-19D3-3DED-A417-82A57214F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CEFD4-8499-9062-E9C9-468BBE198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E298D-924E-CFF9-9A66-7FBEF7CB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22462-17B1-511C-F2A8-D767DF09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6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FA85-8F14-7C96-1B6C-806E5DD0E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DA7E1-415F-B5F8-17DA-168471F99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A3805-E810-534B-063E-A11B3B5FB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6C3D2-B3AB-C2AD-F7A8-63CFBDF6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2ECF6-8CCD-3971-334F-CDDBE2E27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A6CC7-F8D5-2253-505B-2623716DE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2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73E0F3-3D89-5D55-A5C9-402D5075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11EF-9517-DF00-5027-BE839B414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CFE30-8017-0EC8-600F-7AC936161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11/13/24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D5C9F-8BAB-467D-FC36-435BD8D38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4DCD7-29CB-CFE6-DD10-10D7A797C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4052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A121-0A1C-452F-4F31-6CD0347CA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900" y="1079500"/>
            <a:ext cx="6119131" cy="2138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Advances in Reinforcement Learning Inspired by Statistical Mechanics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EB049-1502-EDA2-1B27-849D38055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0779" y="4113213"/>
            <a:ext cx="6125372" cy="1655762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</a:pPr>
            <a:r>
              <a:rPr lang="en-US" sz="2000">
                <a:solidFill>
                  <a:schemeClr val="bg1"/>
                </a:solidFill>
              </a:rPr>
              <a:t>J. Adamczyk</a:t>
            </a:r>
          </a:p>
          <a:p>
            <a:pPr>
              <a:lnSpc>
                <a:spcPct val="115000"/>
              </a:lnSpc>
            </a:pPr>
            <a:r>
              <a:rPr lang="en-US" sz="2000">
                <a:solidFill>
                  <a:schemeClr val="bg1"/>
                </a:solidFill>
              </a:rPr>
              <a:t>Advisor: Prof. Rahul V. Kulkarni</a:t>
            </a:r>
          </a:p>
          <a:p>
            <a:pPr>
              <a:lnSpc>
                <a:spcPct val="115000"/>
              </a:lnSpc>
            </a:pPr>
            <a:r>
              <a:rPr lang="en-US" sz="2000">
                <a:solidFill>
                  <a:schemeClr val="bg1"/>
                </a:solidFill>
              </a:rPr>
              <a:t>Collaborators: Stas Tiomkin, Volodymyr Makarenko, Argenis Arriojas, Di Luo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80A17-97F7-4DC4-DF6B-91266F85E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03" r="35433" b="2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4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BFC1-A086-A4AA-8312-640ECFB3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Reinforcing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973DE-8645-4561-4E86-8094DBA9D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31468"/>
            <a:ext cx="95758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Reinforcement Learning (RL) is a method of solving sequential decision-making problems by interacting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u="sng" dirty="0"/>
              <a:t>Basic Idea:</a:t>
            </a:r>
          </a:p>
          <a:p>
            <a:r>
              <a:rPr lang="en-US" dirty="0"/>
              <a:t>An agent interacts with the </a:t>
            </a:r>
            <a:r>
              <a:rPr lang="en-US" b="1" dirty="0"/>
              <a:t>environment</a:t>
            </a:r>
            <a:r>
              <a:rPr lang="en-US" dirty="0"/>
              <a:t>, by taking </a:t>
            </a:r>
            <a:r>
              <a:rPr lang="en-US" b="1" dirty="0"/>
              <a:t>actions</a:t>
            </a:r>
          </a:p>
          <a:p>
            <a:r>
              <a:rPr lang="en-US" dirty="0"/>
              <a:t>Positive behaviors are reinforced relative to undesirable behaviors</a:t>
            </a:r>
          </a:p>
          <a:p>
            <a:pPr lvl="1"/>
            <a:r>
              <a:rPr lang="en-US" dirty="0"/>
              <a:t>Reinforcement is implemented via a </a:t>
            </a:r>
            <a:r>
              <a:rPr lang="en-US" b="1" dirty="0"/>
              <a:t>reward function</a:t>
            </a:r>
          </a:p>
          <a:p>
            <a:r>
              <a:rPr lang="en-US" dirty="0"/>
              <a:t>The agent should learn to maximize rewards received</a:t>
            </a:r>
          </a:p>
          <a:p>
            <a:pPr lvl="1"/>
            <a:r>
              <a:rPr lang="en-US" dirty="0"/>
              <a:t>Specifically, average reward over (infinitely) long trajectories</a:t>
            </a:r>
          </a:p>
        </p:txBody>
      </p:sp>
      <p:pic>
        <p:nvPicPr>
          <p:cNvPr id="4" name="Picture 4" descr="CSCE-689 RL">
            <a:extLst>
              <a:ext uri="{FF2B5EF4-FFF2-40B4-BE49-F238E27FC236}">
                <a16:creationId xmlns:a16="http://schemas.microsoft.com/office/drawing/2014/main" id="{53DEEF9E-B378-9B31-81BD-92574B8B8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2991" r="821" b="921"/>
          <a:stretch/>
        </p:blipFill>
        <p:spPr bwMode="auto">
          <a:xfrm>
            <a:off x="9800167" y="50634"/>
            <a:ext cx="2353733" cy="153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70B5E289-8EAB-67DF-36BA-6CE70F4976D6}"/>
              </a:ext>
            </a:extLst>
          </p:cNvPr>
          <p:cNvSpPr/>
          <p:nvPr/>
        </p:nvSpPr>
        <p:spPr>
          <a:xfrm>
            <a:off x="9760555" y="-16834"/>
            <a:ext cx="2431445" cy="1602758"/>
          </a:xfrm>
          <a:prstGeom prst="frame">
            <a:avLst>
              <a:gd name="adj1" fmla="val 33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19785-E380-6A39-4E94-1F4A5FFDA222}"/>
              </a:ext>
            </a:extLst>
          </p:cNvPr>
          <p:cNvSpPr txBox="1"/>
          <p:nvPr/>
        </p:nvSpPr>
        <p:spPr>
          <a:xfrm>
            <a:off x="9760555" y="1585923"/>
            <a:ext cx="2431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Mountain-Car environment</a:t>
            </a:r>
          </a:p>
        </p:txBody>
      </p:sp>
    </p:spTree>
    <p:extLst>
      <p:ext uri="{BB962C8B-B14F-4D97-AF65-F5344CB8AC3E}">
        <p14:creationId xmlns:p14="http://schemas.microsoft.com/office/powerpoint/2010/main" val="206943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nstalling MuJoCo to Work With OpenAI Gym Environments">
            <a:extLst>
              <a:ext uri="{FF2B5EF4-FFF2-40B4-BE49-F238E27FC236}">
                <a16:creationId xmlns:a16="http://schemas.microsoft.com/office/drawing/2014/main" id="{26561543-EEF3-A4B4-9FEE-B75181022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108" y="252961"/>
            <a:ext cx="2490689" cy="249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Robot Soccer GIFs - Find &amp; Share on GIPHY">
            <a:extLst>
              <a:ext uri="{FF2B5EF4-FFF2-40B4-BE49-F238E27FC236}">
                <a16:creationId xmlns:a16="http://schemas.microsoft.com/office/drawing/2014/main" id="{6DD10C73-BA44-2371-EB06-DA3C0F06B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1" y="218596"/>
            <a:ext cx="4360263" cy="32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n AI Robot Learnt How to Solve A Rubik's Cube One-Handed - Home - Made  from the finest of internets">
            <a:extLst>
              <a:ext uri="{FF2B5EF4-FFF2-40B4-BE49-F238E27FC236}">
                <a16:creationId xmlns:a16="http://schemas.microsoft.com/office/drawing/2014/main" id="{504F25E4-A38E-7B2B-28C9-BE8A4BA963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51" y="3717370"/>
            <a:ext cx="4727275" cy="265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xamples — Stable Baselines 2.10.3a0 documentation">
            <a:extLst>
              <a:ext uri="{FF2B5EF4-FFF2-40B4-BE49-F238E27FC236}">
                <a16:creationId xmlns:a16="http://schemas.microsoft.com/office/drawing/2014/main" id="{05A15833-51B4-4517-BF75-76BB9FD41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93" y="459441"/>
            <a:ext cx="2802624" cy="367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st and Furious! DRL-Fuelled Agents Grab Pole Position in Gran Turismo  Sport | by Synced | SyncedReview | Medium">
            <a:extLst>
              <a:ext uri="{FF2B5EF4-FFF2-40B4-BE49-F238E27FC236}">
                <a16:creationId xmlns:a16="http://schemas.microsoft.com/office/drawing/2014/main" id="{B26DE5FE-F846-CBEB-3ADE-D81CB4FEE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17511" r="6655" b="10634"/>
          <a:stretch/>
        </p:blipFill>
        <p:spPr bwMode="auto">
          <a:xfrm>
            <a:off x="6294237" y="4267220"/>
            <a:ext cx="5153511" cy="213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0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A52F-F2BA-BFA5-565D-5E504417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Bountiful Bridge</a:t>
            </a:r>
          </a:p>
        </p:txBody>
      </p:sp>
      <p:pic>
        <p:nvPicPr>
          <p:cNvPr id="6" name="Content Placeholder 5" descr="A wooden planks on a black background&#10;&#10;Description automatically generated">
            <a:extLst>
              <a:ext uri="{FF2B5EF4-FFF2-40B4-BE49-F238E27FC236}">
                <a16:creationId xmlns:a16="http://schemas.microsoft.com/office/drawing/2014/main" id="{A84BA510-035C-F7C3-B471-29065D5B2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308762">
            <a:off x="3026188" y="2779110"/>
            <a:ext cx="5678556" cy="129978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E9CA78-8B94-D230-79D3-A5C501EF328A}"/>
              </a:ext>
            </a:extLst>
          </p:cNvPr>
          <p:cNvSpPr txBox="1"/>
          <p:nvPr/>
        </p:nvSpPr>
        <p:spPr>
          <a:xfrm>
            <a:off x="8898834" y="2679284"/>
            <a:ext cx="3465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Reinforcement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Value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Reward-Rate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Mixing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Sampling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Algorithms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2770A-E78E-76C5-337E-502F1E855CDD}"/>
              </a:ext>
            </a:extLst>
          </p:cNvPr>
          <p:cNvSpPr txBox="1"/>
          <p:nvPr/>
        </p:nvSpPr>
        <p:spPr>
          <a:xfrm>
            <a:off x="221531" y="2679284"/>
            <a:ext cx="3303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Statistical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Ground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Correlation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Hamiltonian MCMC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Tightening Bounds</a:t>
            </a:r>
          </a:p>
        </p:txBody>
      </p:sp>
    </p:spTree>
    <p:extLst>
      <p:ext uri="{BB962C8B-B14F-4D97-AF65-F5344CB8AC3E}">
        <p14:creationId xmlns:p14="http://schemas.microsoft.com/office/powerpoint/2010/main" val="852561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F9D69-BC5E-2202-7A96-BE4FDB5CD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Fresh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7F47C-1833-6018-4D3B-BD5BAEFE1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proof and perspective of Policy Improvement (PI)</a:t>
            </a:r>
          </a:p>
          <a:p>
            <a:r>
              <a:rPr lang="en-US" dirty="0">
                <a:solidFill>
                  <a:srgbClr val="0070C0"/>
                </a:solidFill>
              </a:rPr>
              <a:t>New algorithm for </a:t>
            </a:r>
            <a:r>
              <a:rPr lang="en-US" dirty="0" err="1">
                <a:solidFill>
                  <a:srgbClr val="0070C0"/>
                </a:solidFill>
              </a:rPr>
              <a:t>MaxEnt</a:t>
            </a:r>
            <a:r>
              <a:rPr lang="en-US" dirty="0">
                <a:solidFill>
                  <a:srgbClr val="0070C0"/>
                </a:solidFill>
              </a:rPr>
              <a:t> RL by bounding the Q function [1]</a:t>
            </a:r>
          </a:p>
          <a:p>
            <a:r>
              <a:rPr lang="en-US" dirty="0"/>
              <a:t>Ground-state formulation of RL problem </a:t>
            </a:r>
          </a:p>
          <a:p>
            <a:r>
              <a:rPr lang="en-US" dirty="0">
                <a:solidFill>
                  <a:srgbClr val="0070C0"/>
                </a:solidFill>
              </a:rPr>
              <a:t>Extension of </a:t>
            </a:r>
            <a:r>
              <a:rPr lang="en-US" dirty="0" err="1">
                <a:solidFill>
                  <a:srgbClr val="0070C0"/>
                </a:solidFill>
              </a:rPr>
              <a:t>Donsker-Varadhan</a:t>
            </a:r>
            <a:r>
              <a:rPr lang="en-US" dirty="0">
                <a:solidFill>
                  <a:srgbClr val="0070C0"/>
                </a:solidFill>
              </a:rPr>
              <a:t> formula to value functions [2]</a:t>
            </a:r>
          </a:p>
          <a:p>
            <a:r>
              <a:rPr lang="en-US" dirty="0"/>
              <a:t>Average-Reward Algorithms [3]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C82FD-6B1D-FF44-D5A1-307702FFD786}"/>
              </a:ext>
            </a:extLst>
          </p:cNvPr>
          <p:cNvSpPr txBox="1"/>
          <p:nvPr/>
        </p:nvSpPr>
        <p:spPr>
          <a:xfrm>
            <a:off x="0" y="5946358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[1]: “Boosting Soft Q Learning by Bounding”, Under review at RLC, 2024</a:t>
            </a:r>
          </a:p>
          <a:p>
            <a:r>
              <a:rPr lang="en-US" sz="1600" dirty="0"/>
              <a:t>[2]: “Eigenvector Based Average-Reward Learning” In Preparation for JMLR</a:t>
            </a:r>
          </a:p>
          <a:p>
            <a:r>
              <a:rPr lang="en-US" sz="1600" dirty="0"/>
              <a:t>[3]: “Off-Policy Algorithms for Entropy-Regularized Average-Reward RL”, Under review at </a:t>
            </a:r>
            <a:r>
              <a:rPr lang="en-US" sz="1600" dirty="0" err="1"/>
              <a:t>NeurIPS</a:t>
            </a:r>
            <a:r>
              <a:rPr lang="en-US" sz="16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741803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4D19-FBAD-B926-BDD5-B8D0A4C7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Bounds Abound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E96A2-3576-CACD-5BA3-2F51D1CA7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i="1" dirty="0"/>
              <a:t>optimal</a:t>
            </a:r>
            <a:r>
              <a:rPr lang="en-US" dirty="0"/>
              <a:t> Q function can be bounded from arbitrary guess</a:t>
            </a:r>
          </a:p>
          <a:p>
            <a:endParaRPr lang="en-US" dirty="0"/>
          </a:p>
        </p:txBody>
      </p:sp>
      <p:sp>
        <p:nvSpPr>
          <p:cNvPr id="6" name="U-Turn Arrow 5">
            <a:extLst>
              <a:ext uri="{FF2B5EF4-FFF2-40B4-BE49-F238E27FC236}">
                <a16:creationId xmlns:a16="http://schemas.microsoft.com/office/drawing/2014/main" id="{D5AAC109-2411-69CA-0135-7F58F31D87CD}"/>
              </a:ext>
            </a:extLst>
          </p:cNvPr>
          <p:cNvSpPr/>
          <p:nvPr/>
        </p:nvSpPr>
        <p:spPr>
          <a:xfrm rot="5400000">
            <a:off x="9896391" y="3736666"/>
            <a:ext cx="1132767" cy="1431235"/>
          </a:xfrm>
          <a:prstGeom prst="uturnArrow">
            <a:avLst>
              <a:gd name="adj1" fmla="val 19151"/>
              <a:gd name="adj2" fmla="val 20325"/>
              <a:gd name="adj3" fmla="val 25000"/>
              <a:gd name="adj4" fmla="val 41880"/>
              <a:gd name="adj5" fmla="val 814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208115-D78C-7C1E-3590-DBF086C0EADB}"/>
              </a:ext>
            </a:extLst>
          </p:cNvPr>
          <p:cNvSpPr/>
          <p:nvPr/>
        </p:nvSpPr>
        <p:spPr>
          <a:xfrm>
            <a:off x="8694935" y="3056108"/>
            <a:ext cx="1285461" cy="11327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Generate Bounds on Q*</a:t>
            </a:r>
          </a:p>
        </p:txBody>
      </p:sp>
      <p:sp>
        <p:nvSpPr>
          <p:cNvPr id="7" name="U-Turn Arrow 6">
            <a:extLst>
              <a:ext uri="{FF2B5EF4-FFF2-40B4-BE49-F238E27FC236}">
                <a16:creationId xmlns:a16="http://schemas.microsoft.com/office/drawing/2014/main" id="{260F5846-E8B0-14FE-3875-BEDF5C9F65ED}"/>
              </a:ext>
            </a:extLst>
          </p:cNvPr>
          <p:cNvSpPr/>
          <p:nvPr/>
        </p:nvSpPr>
        <p:spPr>
          <a:xfrm rot="16200000">
            <a:off x="7604263" y="3542440"/>
            <a:ext cx="1132767" cy="1538910"/>
          </a:xfrm>
          <a:prstGeom prst="uturnArrow">
            <a:avLst>
              <a:gd name="adj1" fmla="val 19151"/>
              <a:gd name="adj2" fmla="val 20325"/>
              <a:gd name="adj3" fmla="val 25000"/>
              <a:gd name="adj4" fmla="val 41880"/>
              <a:gd name="adj5" fmla="val 814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C77AB-F4F5-468B-C3B9-F73AD672E31D}"/>
              </a:ext>
            </a:extLst>
          </p:cNvPr>
          <p:cNvSpPr/>
          <p:nvPr/>
        </p:nvSpPr>
        <p:spPr>
          <a:xfrm>
            <a:off x="8694935" y="4435478"/>
            <a:ext cx="1285461" cy="10014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Clip the guess</a:t>
            </a:r>
          </a:p>
          <a:p>
            <a:pPr algn="ctr"/>
            <a:r>
              <a:rPr lang="en-US" dirty="0"/>
              <a:t>of Q*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8C39B4-9445-8D0D-45D2-2D641438BB94}"/>
              </a:ext>
            </a:extLst>
          </p:cNvPr>
          <p:cNvSpPr txBox="1"/>
          <p:nvPr/>
        </p:nvSpPr>
        <p:spPr>
          <a:xfrm>
            <a:off x="9960076" y="3539332"/>
            <a:ext cx="96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LB, UB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642D4-905C-B027-F327-9CDD7091EDB9}"/>
              </a:ext>
            </a:extLst>
          </p:cNvPr>
          <p:cNvSpPr txBox="1"/>
          <p:nvPr/>
        </p:nvSpPr>
        <p:spPr>
          <a:xfrm>
            <a:off x="7280044" y="4828550"/>
            <a:ext cx="176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Better guess</a:t>
            </a:r>
          </a:p>
        </p:txBody>
      </p:sp>
      <p:pic>
        <p:nvPicPr>
          <p:cNvPr id="13" name="Picture 12" descr="A blue line on a white background&#10;&#10;Description automatically generated">
            <a:extLst>
              <a:ext uri="{FF2B5EF4-FFF2-40B4-BE49-F238E27FC236}">
                <a16:creationId xmlns:a16="http://schemas.microsoft.com/office/drawing/2014/main" id="{D670C67B-C3CC-F941-D957-32F1248D1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9" y="2809346"/>
            <a:ext cx="663786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49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21">
            <a:extLst>
              <a:ext uri="{FF2B5EF4-FFF2-40B4-BE49-F238E27FC236}">
                <a16:creationId xmlns:a16="http://schemas.microsoft.com/office/drawing/2014/main" id="{801C9A07-6D19-39B9-742C-95E2C77C10E0}"/>
              </a:ext>
            </a:extLst>
          </p:cNvPr>
          <p:cNvSpPr/>
          <p:nvPr/>
        </p:nvSpPr>
        <p:spPr>
          <a:xfrm>
            <a:off x="2749783" y="6150868"/>
            <a:ext cx="1928670" cy="1292523"/>
          </a:xfrm>
          <a:prstGeom prst="cloud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32D5ECA0-09F0-9B5B-F2F6-2E311B4B24B3}"/>
              </a:ext>
            </a:extLst>
          </p:cNvPr>
          <p:cNvSpPr/>
          <p:nvPr/>
        </p:nvSpPr>
        <p:spPr>
          <a:xfrm>
            <a:off x="-964335" y="5013611"/>
            <a:ext cx="1928670" cy="1292523"/>
          </a:xfrm>
          <a:prstGeom prst="cloud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DE715-0424-C870-FE0C-3ADC6606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Friendly Free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DDA70D-1FFB-CC76-07D5-0FB89E79E3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6226" y="1648665"/>
                <a:ext cx="10959548" cy="43513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The free energy (Q-</a:t>
                </a:r>
                <a:r>
                  <a:rPr lang="en-US" dirty="0" err="1"/>
                  <a:t>func</a:t>
                </a:r>
                <a:r>
                  <a:rPr lang="en-US" dirty="0"/>
                  <a:t>) satisfies a variational form (for arb.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):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≐−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200" b="0" i="1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KL</m:t>
                          </m:r>
                        </m:sub>
                      </m:sSub>
                      <m:d>
                        <m:dPr>
                          <m:endChr m:val="}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e>
                          <m:d>
                            <m:dPr>
                              <m:begChr m:val="|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≐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How big is the gap between true free energy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) and variational guess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)?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3600" b="0" i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KL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DDA70D-1FFB-CC76-07D5-0FB89E79E3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6226" y="1648665"/>
                <a:ext cx="10959548" cy="4351338"/>
              </a:xfrm>
              <a:blipFill>
                <a:blip r:embed="rId2"/>
                <a:stretch>
                  <a:fillRect l="-1157" t="-22965" b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A97C4B-FB0D-704A-D29C-BD89CD8FA513}"/>
                  </a:ext>
                </a:extLst>
              </p:cNvPr>
              <p:cNvSpPr txBox="1"/>
              <p:nvPr/>
            </p:nvSpPr>
            <p:spPr>
              <a:xfrm>
                <a:off x="7704668" y="6301733"/>
                <a:ext cx="6096000" cy="4789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)∝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A97C4B-FB0D-704A-D29C-BD89CD8FA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668" y="6301733"/>
                <a:ext cx="6096000" cy="478977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3D2788C0-6560-543E-1E8D-DD8829C391D8}"/>
              </a:ext>
            </a:extLst>
          </p:cNvPr>
          <p:cNvSpPr/>
          <p:nvPr/>
        </p:nvSpPr>
        <p:spPr>
          <a:xfrm>
            <a:off x="7585224" y="6432960"/>
            <a:ext cx="1550543" cy="26352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570A54-C666-EC98-FFEA-C7B02C563F15}"/>
              </a:ext>
            </a:extLst>
          </p:cNvPr>
          <p:cNvSpPr/>
          <p:nvPr/>
        </p:nvSpPr>
        <p:spPr>
          <a:xfrm>
            <a:off x="7585224" y="5927264"/>
            <a:ext cx="119444" cy="6850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900EB6A6-3630-79D6-F97A-7E48BA0EA03F}"/>
              </a:ext>
            </a:extLst>
          </p:cNvPr>
          <p:cNvSpPr/>
          <p:nvPr/>
        </p:nvSpPr>
        <p:spPr>
          <a:xfrm>
            <a:off x="-103414" y="5047952"/>
            <a:ext cx="4316819" cy="2054967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5DAE8C-9941-7CB2-0E28-12EFCD6C5D45}"/>
                  </a:ext>
                </a:extLst>
              </p:cNvPr>
              <p:cNvSpPr txBox="1"/>
              <p:nvPr/>
            </p:nvSpPr>
            <p:spPr>
              <a:xfrm>
                <a:off x="-103413" y="5750758"/>
                <a:ext cx="43168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KL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5DAE8C-9941-7CB2-0E28-12EFCD6C5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413" y="5750758"/>
                <a:ext cx="4316819" cy="400110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583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7" grpId="0"/>
      <p:bldP spid="17" grpId="0" animBg="1"/>
      <p:bldP spid="18" grpId="0" animBg="1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9BBB-9826-5F5D-E360-44346377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63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i="1" dirty="0"/>
              <a:t>Thank you!</a:t>
            </a:r>
          </a:p>
        </p:txBody>
      </p:sp>
      <p:pic>
        <p:nvPicPr>
          <p:cNvPr id="4" name="Picture 2" descr="Rahul Kulkarni - Professor and Chair, Department of Physics ...">
            <a:extLst>
              <a:ext uri="{FF2B5EF4-FFF2-40B4-BE49-F238E27FC236}">
                <a16:creationId xmlns:a16="http://schemas.microsoft.com/office/drawing/2014/main" id="{996D52ED-3A9F-A44F-9C41-EEF4B42E7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8" y="4475140"/>
            <a:ext cx="2404125" cy="240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1000+ &quot;Argenis&quot; profiles | LinkedIn">
            <a:extLst>
              <a:ext uri="{FF2B5EF4-FFF2-40B4-BE49-F238E27FC236}">
                <a16:creationId xmlns:a16="http://schemas.microsoft.com/office/drawing/2014/main" id="{ECB85A76-A01C-A978-650B-FD8CA375A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07" y="4475140"/>
            <a:ext cx="2404125" cy="240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Volodymyr Makarenko - Research Assistant - San Jose State University |  LinkedIn">
            <a:extLst>
              <a:ext uri="{FF2B5EF4-FFF2-40B4-BE49-F238E27FC236}">
                <a16:creationId xmlns:a16="http://schemas.microsoft.com/office/drawing/2014/main" id="{B53AB349-785A-878E-2503-9C82389C3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t="14436" r="10869" b="6618"/>
          <a:stretch/>
        </p:blipFill>
        <p:spPr bwMode="auto">
          <a:xfrm>
            <a:off x="9879632" y="4472746"/>
            <a:ext cx="2319286" cy="240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tas TIOMKIN | Professor (Assistant) | PhD | San Jose State University, CA  | SJSU | Charles W. Davidson College of Engineering | Research profile">
            <a:extLst>
              <a:ext uri="{FF2B5EF4-FFF2-40B4-BE49-F238E27FC236}">
                <a16:creationId xmlns:a16="http://schemas.microsoft.com/office/drawing/2014/main" id="{25463064-0F2E-624B-DE0F-9C1DC574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236" y="4475141"/>
            <a:ext cx="2406520" cy="24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 Luo | Quarc">
            <a:extLst>
              <a:ext uri="{FF2B5EF4-FFF2-40B4-BE49-F238E27FC236}">
                <a16:creationId xmlns:a16="http://schemas.microsoft.com/office/drawing/2014/main" id="{8F82C5B3-1F40-DD09-F36A-58B9B6057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44" y="4475139"/>
            <a:ext cx="2404126" cy="240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AAFD56C-755C-868B-46EC-5FCD95311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8" y="-39944"/>
            <a:ext cx="1367885" cy="137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racle-logo - AFS">
            <a:extLst>
              <a:ext uri="{FF2B5EF4-FFF2-40B4-BE49-F238E27FC236}">
                <a16:creationId xmlns:a16="http://schemas.microsoft.com/office/drawing/2014/main" id="{670D2174-9AB7-B8E8-5BBE-BAC414589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93" y="0"/>
            <a:ext cx="265112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Mass Boston College of Nursing and Health Sciences">
            <a:extLst>
              <a:ext uri="{FF2B5EF4-FFF2-40B4-BE49-F238E27FC236}">
                <a16:creationId xmlns:a16="http://schemas.microsoft.com/office/drawing/2014/main" id="{72AF8227-A8A1-7D6A-D5A4-FB0504013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 b="15471"/>
          <a:stretch/>
        </p:blipFill>
        <p:spPr bwMode="auto">
          <a:xfrm>
            <a:off x="1942218" y="4472746"/>
            <a:ext cx="1031327" cy="100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bout - IAIFI">
            <a:extLst>
              <a:ext uri="{FF2B5EF4-FFF2-40B4-BE49-F238E27FC236}">
                <a16:creationId xmlns:a16="http://schemas.microsoft.com/office/drawing/2014/main" id="{5EE09DA0-D70D-3C6D-C025-839DD2D1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681" y="4429018"/>
            <a:ext cx="874502" cy="87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D83757-BEB4-A8B2-828D-FF60DDCCCFE6}"/>
              </a:ext>
            </a:extLst>
          </p:cNvPr>
          <p:cNvSpPr/>
          <p:nvPr/>
        </p:nvSpPr>
        <p:spPr>
          <a:xfrm>
            <a:off x="9504644" y="4470350"/>
            <a:ext cx="927435" cy="940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San Jose State University – Logos Download">
            <a:extLst>
              <a:ext uri="{FF2B5EF4-FFF2-40B4-BE49-F238E27FC236}">
                <a16:creationId xmlns:a16="http://schemas.microsoft.com/office/drawing/2014/main" id="{3C674B52-51BC-3D85-513C-B2E7DB0B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110" y="4507007"/>
            <a:ext cx="874502" cy="87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5902AB-54F0-296E-5795-9C778B681C32}"/>
              </a:ext>
            </a:extLst>
          </p:cNvPr>
          <p:cNvSpPr txBox="1"/>
          <p:nvPr/>
        </p:nvSpPr>
        <p:spPr>
          <a:xfrm>
            <a:off x="312170" y="4113311"/>
            <a:ext cx="17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Rahul Kulkarni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FC8E34-E0B8-6A7A-1CEC-4425629F78C8}"/>
              </a:ext>
            </a:extLst>
          </p:cNvPr>
          <p:cNvSpPr txBox="1"/>
          <p:nvPr/>
        </p:nvSpPr>
        <p:spPr>
          <a:xfrm>
            <a:off x="2714424" y="4094573"/>
            <a:ext cx="17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Argenis</a:t>
            </a:r>
            <a:r>
              <a:rPr lang="en-US" dirty="0"/>
              <a:t> </a:t>
            </a:r>
            <a:r>
              <a:rPr lang="en-US" dirty="0" err="1"/>
              <a:t>Arriojas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9D6BD-A91C-17C2-B8D1-80C93335E9C9}"/>
              </a:ext>
            </a:extLst>
          </p:cNvPr>
          <p:cNvSpPr txBox="1"/>
          <p:nvPr/>
        </p:nvSpPr>
        <p:spPr>
          <a:xfrm>
            <a:off x="5310068" y="4113311"/>
            <a:ext cx="17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 Luo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0881DE-2B5C-0DE7-343F-ACC0EE539BE0}"/>
              </a:ext>
            </a:extLst>
          </p:cNvPr>
          <p:cNvSpPr txBox="1"/>
          <p:nvPr/>
        </p:nvSpPr>
        <p:spPr>
          <a:xfrm>
            <a:off x="7882651" y="4075453"/>
            <a:ext cx="17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Stas </a:t>
            </a:r>
            <a:r>
              <a:rPr lang="en-US" dirty="0" err="1"/>
              <a:t>Tiomkin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6AA2C-129D-F910-686A-ED70874A78FD}"/>
              </a:ext>
            </a:extLst>
          </p:cNvPr>
          <p:cNvSpPr txBox="1"/>
          <p:nvPr/>
        </p:nvSpPr>
        <p:spPr>
          <a:xfrm>
            <a:off x="10154430" y="4059686"/>
            <a:ext cx="17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Vlad Makarenko</a:t>
            </a:r>
          </a:p>
        </p:txBody>
      </p:sp>
    </p:spTree>
    <p:extLst>
      <p:ext uri="{BB962C8B-B14F-4D97-AF65-F5344CB8AC3E}">
        <p14:creationId xmlns:p14="http://schemas.microsoft.com/office/powerpoint/2010/main" val="767093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21596</TotalTime>
  <Words>336</Words>
  <Application>Microsoft Macintosh PowerPoint</Application>
  <PresentationFormat>Widescreen</PresentationFormat>
  <Paragraphs>60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Cambria Math</vt:lpstr>
      <vt:lpstr>Office Theme</vt:lpstr>
      <vt:lpstr>Advances in Reinforcement Learning Inspired by Statistical Mechanics</vt:lpstr>
      <vt:lpstr>Reinforcing Rewards</vt:lpstr>
      <vt:lpstr>PowerPoint Presentation</vt:lpstr>
      <vt:lpstr>Bountiful Bridge</vt:lpstr>
      <vt:lpstr>Fresh Findings</vt:lpstr>
      <vt:lpstr>Bounds Abound</vt:lpstr>
      <vt:lpstr>Friendly Free Energy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Reinforcement Learning Inspired by Statistical Mechanics</dc:title>
  <dc:creator>Jacob Adamczyk</dc:creator>
  <cp:lastModifiedBy>Jacob Adamczyk</cp:lastModifiedBy>
  <cp:revision>2</cp:revision>
  <dcterms:created xsi:type="dcterms:W3CDTF">2024-05-06T20:36:26Z</dcterms:created>
  <dcterms:modified xsi:type="dcterms:W3CDTF">2024-11-27T14:30:59Z</dcterms:modified>
</cp:coreProperties>
</file>